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57" r:id="rId5"/>
    <p:sldId id="320" r:id="rId6"/>
    <p:sldId id="321" r:id="rId7"/>
    <p:sldId id="331" r:id="rId8"/>
    <p:sldId id="332" r:id="rId9"/>
    <p:sldId id="323" r:id="rId10"/>
    <p:sldId id="259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Токарев Виктор" initials="ТВ" lastIdx="1" clrIdx="0">
    <p:extLst>
      <p:ext uri="{19B8F6BF-5375-455C-9EA6-DF929625EA0E}">
        <p15:presenceInfo xmlns:p15="http://schemas.microsoft.com/office/powerpoint/2012/main" userId="S-1-5-21-1235299863-4246047399-2355594418-26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3196" autoAdjust="0"/>
  </p:normalViewPr>
  <p:slideViewPr>
    <p:cSldViewPr snapToGrid="0">
      <p:cViewPr varScale="1">
        <p:scale>
          <a:sx n="43" d="100"/>
          <a:sy n="43" d="100"/>
        </p:scale>
        <p:origin x="2070" y="5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89342-8491-4724-A62E-1586399206DF}" type="datetimeFigureOut">
              <a:rPr lang="ru-RU" smtClean="0"/>
              <a:pPr/>
              <a:t>15.06.2018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14558-BCF0-41CB-8523-C93D3C5A9C1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8813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4558-BCF0-41CB-8523-C93D3C5A9C1A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963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ходе решения задач, была использована связка инструментов: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Python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3.6 и BI Q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</a:t>
            </a:r>
            <a:r>
              <a:rPr lang="ru-RU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Sense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Qlik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Sense </a:t>
            </a:r>
            <a:r>
              <a:rPr lang="ru-RU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здорово помог в обработке данных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а с</a:t>
            </a:r>
            <a:r>
              <a:rPr lang="ru-RU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помощью 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Python </a:t>
            </a:r>
            <a:r>
              <a:rPr lang="ru-RU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выполнялась вся основная работа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4558-BCF0-41CB-8523-C93D3C5A9C1A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243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Одной из важнейших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фичей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оказалась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Cl_id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ID уникального клиента было закодировано некоторым числом и в таком виде мы его и оставили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TRDATETIME довольно информативное поле, из которого получилось достать немало полезных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фичей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связанных с временем и датой, таких как: день месяца, день недели, кол-во дней в течении которых клиент пользовался продуктом, кол-во месяцев и так далее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Было использовано поле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trx_category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В соответствии с описанием, мы разделили категории транзакций на 4 группы, POS/IN/OUT/CAT и посчитали для них соответствующие суммы и количества, сгруппированные по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cl_id</a:t>
            </a:r>
            <a:endParaRPr lang="ru-RU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Был посчитан остаток на карте для клиента, как разность между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операциями и OUT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+POS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Так же были попытки взять это значение по модулю, так как было очень много отрицательных значений, видимо потому что были предоставлены не все транзакции. Идея была в том, что чем ближе к 0 это значение, тем вероятнее всего клиент покинет банк, так как обычно люди, которые заканчивают пользоваться картой снимают с нее все деньги. В итоге это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фича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дала неплохой показатель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feature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importance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Для поля MCC были сгенерированы такие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фичи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как как суммы по уникальным МСС, их кол-во,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mode_MCC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наиболее часто встречающееся МСС для каждого клиента.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Фича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multi_currency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демонстрирует какими валютами пользовался клиент – только рублем,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рублем+мультивалютой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или только зарубежной валютой.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корректной генерации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фич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данные были обогащены из внешних источников. Это выгрузка наименований кодов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MCC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дальнейшая их группировка, и выгрузка котировок валют посредством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Вначале каждому полю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сопоставляли соответствующие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коэф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валюты на сегодняшний день. Затем посредством нескольких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были выгружены котировки за 3 года, которые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мапились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полю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соответствии с датой. На практике это дало улучшение в 0.001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endParaRPr lang="ru-RU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итоге общее кол-во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фичей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не превышало 35. Не использовались всевозможные агрегации по большинству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фичей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такие какие минимумы, максимумы, медианы, средние и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тд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Так как на практике это вносило некоторые шумы.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Так же не использовалась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фича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channel_type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На начальном этапе она казалась чуть ли не самой важной, но с понимаем того что в принципе информация по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channel_type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содержится в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cl_id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было принято решение не включать его в финальный набор.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4558-BCF0-41CB-8523-C93D3C5A9C1A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939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Для анализа</a:t>
            </a:r>
            <a:r>
              <a:rPr lang="ru-RU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данных, 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поиска в них выбросов и аномалий,</a:t>
            </a:r>
            <a:r>
              <a:rPr lang="ru-RU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мы использовали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Qlik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Sense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который предоставляет возможность строить высокоуровневую аналитику, множество графиков, на которых удобным способом можно накладывать фильтры. На слайде представлены для примера два графика, левый из которых отображает зависимость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(PERIOD) и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target_flag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На правом графике показано сколько клиентов попадали под конкретный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(PERIOD) и какой имели показатель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target_flag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На графике видно, что значения, сосредоточенные у 0, являются выбросами и существенно портят нам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трейн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выборку. В итоге они были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дропнуты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что дало неплохую прибавку к результату. Так же были найдены некоторые другие выбросы, которые тоже были исключены из обучающей выборки.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4558-BCF0-41CB-8523-C93D3C5A9C1A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988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начале работы мы пробовали различные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сингл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модели. Наиболее хорошо себя показали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xgboost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логит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регрессия. В итоге мы пришли к модели, в которой использовались три алгоритма – RF,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LogReg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xgboost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Вычислялись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предикшены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через RF и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LogReg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а их результаты использовались в качестве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фичей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xgboost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Чтобы избежать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оверфита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первом уровне я делил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трейн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выборку на две части и обучал попеременно. Такая модель дала ощутимую прибавку в результате. Цифры представлены на слайде.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4558-BCF0-41CB-8523-C93D3C5A9C1A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107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Тюнинг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гиперпараметров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Попытки использовать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RandomizedSearch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Bayesian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optimization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не увенчались успехом, поэтому параметры подбирали вручную. Наиболее значимыми оказались максимальная глубина, число деревьев и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learning_rate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Изменение других параметров в нашем случае портило результат. Так же старались сделать так, чтобы результаты на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трейне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на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валидации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были близки друг к другу, чтобы избежать </a:t>
            </a:r>
            <a:r>
              <a:rPr lang="ru-RU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оверфита</a:t>
            </a:r>
            <a:r>
              <a:rPr lang="ru-RU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В итоге при параметрах, представленных на слайде итоговый результат составил 0.8581 для первой задачи и 4.168 для второй.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4558-BCF0-41CB-8523-C93D3C5A9C1A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406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950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раздела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760" y="3266260"/>
            <a:ext cx="5689600" cy="2852737"/>
          </a:xfrm>
        </p:spPr>
        <p:txBody>
          <a:bodyPr anchor="t">
            <a:norm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480" y="3266260"/>
            <a:ext cx="1178560" cy="1926907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TTSupermolot-Light" pitchFamily="50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139601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раздела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760" y="3266260"/>
            <a:ext cx="5689600" cy="2852737"/>
          </a:xfrm>
        </p:spPr>
        <p:txBody>
          <a:bodyPr anchor="t">
            <a:norm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480" y="3266260"/>
            <a:ext cx="1178560" cy="1926907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TTSupermolot-Light" pitchFamily="50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08926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раздела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971040"/>
            <a:ext cx="7518400" cy="2641601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6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0832" y="1488989"/>
            <a:ext cx="3555657" cy="437333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1332" y="1488989"/>
            <a:ext cx="3555657" cy="437333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0832" y="6118997"/>
            <a:ext cx="66541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TTSupermolot-Regular" pitchFamily="50" charset="-52"/>
              </a:defRPr>
            </a:lvl1pPr>
          </a:lstStyle>
          <a:p>
            <a:endParaRPr lang="ru-RU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982464" y="6118997"/>
            <a:ext cx="36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95D38833-6869-4A54-8FC2-E23BB869FCDE}" type="slidenum">
              <a:rPr lang="ru-RU" sz="1000" smtClean="0">
                <a:latin typeface="TTSupermolot-Regular" pitchFamily="50" charset="-52"/>
              </a:rPr>
              <a:pPr algn="l"/>
              <a:t>‹#›</a:t>
            </a:fld>
            <a:endParaRPr lang="ru-RU" sz="1000" dirty="0">
              <a:latin typeface="TTSupermolot-Regular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40034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831" y="557839"/>
            <a:ext cx="5945249" cy="6265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0831" y="1478829"/>
            <a:ext cx="3538630" cy="1026246"/>
          </a:xfrm>
        </p:spPr>
        <p:txBody>
          <a:bodyPr anchor="b"/>
          <a:lstStyle>
            <a:lvl1pPr marL="0" indent="0">
              <a:buNone/>
              <a:defRPr sz="2400" b="1">
                <a:latin typeface="TTSupermolot-Bold" pitchFamily="50" charset="-5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0831" y="2722880"/>
            <a:ext cx="3538630" cy="346678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0932" y="1478829"/>
            <a:ext cx="3556057" cy="1026246"/>
          </a:xfrm>
        </p:spPr>
        <p:txBody>
          <a:bodyPr anchor="b"/>
          <a:lstStyle>
            <a:lvl1pPr marL="0" indent="0">
              <a:buNone/>
              <a:defRPr sz="2400" b="1">
                <a:latin typeface="TTSupermolot-Bold" pitchFamily="50" charset="-5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0932" y="2722880"/>
            <a:ext cx="3556057" cy="346678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90832" y="6118997"/>
            <a:ext cx="66541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TTSupermolot-Regular" pitchFamily="50" charset="-52"/>
              </a:defRPr>
            </a:lvl1pPr>
          </a:lstStyle>
          <a:p>
            <a:endParaRPr lang="ru-R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7982464" y="6118997"/>
            <a:ext cx="36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95D38833-6869-4A54-8FC2-E23BB869FCDE}" type="slidenum">
              <a:rPr lang="ru-RU" sz="1000" smtClean="0">
                <a:latin typeface="TTSupermolot-Regular" pitchFamily="50" charset="-52"/>
              </a:rPr>
              <a:pPr algn="l"/>
              <a:t>‹#›</a:t>
            </a:fld>
            <a:endParaRPr lang="ru-RU" sz="1000" dirty="0">
              <a:latin typeface="TTSupermolot-Regular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85693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982464" y="6118997"/>
            <a:ext cx="36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95D38833-6869-4A54-8FC2-E23BB869FCDE}" type="slidenum">
              <a:rPr lang="ru-RU" sz="1000" smtClean="0">
                <a:latin typeface="TTSupermolot-Regular" pitchFamily="50" charset="-52"/>
              </a:rPr>
              <a:pPr algn="l"/>
              <a:t>‹#›</a:t>
            </a:fld>
            <a:endParaRPr lang="ru-RU" sz="1000" dirty="0">
              <a:latin typeface="TTSupermolot-Regular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47940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982464" y="6118997"/>
            <a:ext cx="36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95D38833-6869-4A54-8FC2-E23BB869FCDE}" type="slidenum">
              <a:rPr lang="ru-RU" sz="1000" smtClean="0">
                <a:latin typeface="TTSupermolot-Regular" pitchFamily="50" charset="-52"/>
              </a:rPr>
              <a:pPr algn="l"/>
              <a:t>‹#›</a:t>
            </a:fld>
            <a:endParaRPr lang="ru-RU" sz="1000" dirty="0">
              <a:latin typeface="TTSupermolot-Regular" pitchFamily="50" charset="-52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90832" y="557839"/>
            <a:ext cx="5943600" cy="63088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245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483360"/>
            <a:ext cx="4459598" cy="437769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31" y="1483360"/>
            <a:ext cx="2788187" cy="4385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0832" y="6118997"/>
            <a:ext cx="66541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TTSupermolot-Regular" pitchFamily="50" charset="-52"/>
              </a:defRPr>
            </a:lvl1pPr>
          </a:lstStyle>
          <a:p>
            <a:endParaRPr lang="ru-RU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982464" y="6118997"/>
            <a:ext cx="36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95D38833-6869-4A54-8FC2-E23BB869FCDE}" type="slidenum">
              <a:rPr lang="ru-RU" sz="1000" smtClean="0">
                <a:latin typeface="TTSupermolot-Regular" pitchFamily="50" charset="-52"/>
              </a:rPr>
              <a:pPr algn="l"/>
              <a:t>‹#›</a:t>
            </a:fld>
            <a:endParaRPr lang="ru-RU" sz="1000" dirty="0">
              <a:latin typeface="TTSupermolot-Regular" pitchFamily="50" charset="-52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90831" y="557839"/>
            <a:ext cx="5945249" cy="6265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25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120" y="2722880"/>
            <a:ext cx="7487920" cy="2174239"/>
          </a:xfrm>
        </p:spPr>
        <p:txBody>
          <a:bodyPr anchor="t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012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120" y="2722880"/>
            <a:ext cx="7487920" cy="2174239"/>
          </a:xfrm>
        </p:spPr>
        <p:txBody>
          <a:bodyPr anchor="t">
            <a:normAutofit/>
          </a:bodyPr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2160" y="5577840"/>
            <a:ext cx="3769360" cy="558800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latin typeface="TTSupermolot-Regular" pitchFamily="50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710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0832" y="6118997"/>
            <a:ext cx="66541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TTSupermolot-Regular" pitchFamily="50" charset="-52"/>
              </a:defRPr>
            </a:lvl1pPr>
          </a:lstStyle>
          <a:p>
            <a:endParaRPr lang="ru-R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982464" y="6118997"/>
            <a:ext cx="364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95D38833-6869-4A54-8FC2-E23BB869FCDE}" type="slidenum">
              <a:rPr lang="ru-RU" sz="1000" smtClean="0">
                <a:latin typeface="TTSupermolot-Regular" pitchFamily="50" charset="-52"/>
              </a:rPr>
              <a:pPr algn="l"/>
              <a:t>‹#›</a:t>
            </a:fld>
            <a:endParaRPr lang="ru-RU" sz="1000" dirty="0">
              <a:latin typeface="TTSupermolot-Regular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95177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760" y="3266260"/>
            <a:ext cx="5689600" cy="2852737"/>
          </a:xfrm>
        </p:spPr>
        <p:txBody>
          <a:bodyPr anchor="t">
            <a:norm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480" y="3692980"/>
            <a:ext cx="1178560" cy="1500187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TTSupermolot-Light" pitchFamily="50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792480" y="3266261"/>
            <a:ext cx="1178560" cy="320220"/>
          </a:xfrm>
        </p:spPr>
        <p:txBody>
          <a:bodyPr anchor="t">
            <a:normAutofit/>
          </a:bodyPr>
          <a:lstStyle>
            <a:lvl1pPr marL="0" indent="0">
              <a:buNone/>
              <a:defRPr sz="1100" baseline="0">
                <a:solidFill>
                  <a:schemeClr val="bg1"/>
                </a:solidFill>
                <a:latin typeface="TTSupermolot-Light" pitchFamily="50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Номер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89663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760" y="3266260"/>
            <a:ext cx="5689600" cy="2852737"/>
          </a:xfrm>
        </p:spPr>
        <p:txBody>
          <a:bodyPr anchor="t">
            <a:norm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480" y="3266260"/>
            <a:ext cx="1178560" cy="1926907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TTSupermolot-Light" pitchFamily="50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4372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раздела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760" y="3266260"/>
            <a:ext cx="5689600" cy="2852737"/>
          </a:xfrm>
        </p:spPr>
        <p:txBody>
          <a:bodyPr anchor="t">
            <a:norm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480" y="3266260"/>
            <a:ext cx="1178560" cy="1926907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TTSupermolot-Light" pitchFamily="50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62942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раздела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760" y="3266260"/>
            <a:ext cx="5689600" cy="2852737"/>
          </a:xfrm>
        </p:spPr>
        <p:txBody>
          <a:bodyPr anchor="t">
            <a:norm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480" y="3266260"/>
            <a:ext cx="1178560" cy="1926907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TTSupermolot-Light" pitchFamily="50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98533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раздела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760" y="3266260"/>
            <a:ext cx="5689600" cy="2852737"/>
          </a:xfrm>
        </p:spPr>
        <p:txBody>
          <a:bodyPr anchor="t">
            <a:norm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480" y="3266260"/>
            <a:ext cx="1178560" cy="1926907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TTSupermolot-Light" pitchFamily="50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481271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раздела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760" y="3266260"/>
            <a:ext cx="5689600" cy="2852737"/>
          </a:xfrm>
        </p:spPr>
        <p:txBody>
          <a:bodyPr anchor="t">
            <a:norm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480" y="3266260"/>
            <a:ext cx="1178560" cy="1926907"/>
          </a:xfrm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TTSupermolot-Light" pitchFamily="50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37385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0832" y="567999"/>
            <a:ext cx="5943600" cy="630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0832" y="1488989"/>
            <a:ext cx="7556157" cy="4423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3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1" r:id="rId2"/>
    <p:sldLayoutId id="2147483662" r:id="rId3"/>
    <p:sldLayoutId id="2147483663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78" r:id="rId1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>
              <a:lumMod val="25000"/>
            </a:schemeClr>
          </a:solidFill>
          <a:latin typeface="TTSupermolot-Regular" pitchFamily="50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2">
              <a:lumMod val="2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2">
              <a:lumMod val="2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2">
              <a:lumMod val="2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2">
              <a:lumMod val="2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833120" y="2722880"/>
            <a:ext cx="7487920" cy="805931"/>
          </a:xfrm>
        </p:spPr>
        <p:txBody>
          <a:bodyPr>
            <a:normAutofit/>
          </a:bodyPr>
          <a:lstStyle/>
          <a:p>
            <a:pPr fontAlgn="base"/>
            <a:r>
              <a:rPr lang="en-US" dirty="0" err="1"/>
              <a:t>Rosbank</a:t>
            </a:r>
            <a:r>
              <a:rPr lang="en-US" dirty="0"/>
              <a:t> ML Competition</a:t>
            </a: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4698069" y="5526324"/>
            <a:ext cx="3769360" cy="798275"/>
          </a:xfrm>
        </p:spPr>
        <p:txBody>
          <a:bodyPr>
            <a:normAutofit/>
          </a:bodyPr>
          <a:lstStyle/>
          <a:p>
            <a:r>
              <a:rPr lang="ru-RU" dirty="0"/>
              <a:t>Никита </a:t>
            </a:r>
            <a:r>
              <a:rPr lang="ru-RU" dirty="0" smtClean="0"/>
              <a:t>Андреянов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334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Инструменты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 smtClean="0"/>
              <a:t>В ходе выполнения задач, были использованы следующие инструменты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en-US" dirty="0" smtClean="0"/>
              <a:t>Python 3.6</a:t>
            </a:r>
          </a:p>
          <a:p>
            <a:r>
              <a:rPr lang="en-US" dirty="0" smtClean="0"/>
              <a:t>BI QLIK Sense</a:t>
            </a:r>
          </a:p>
        </p:txBody>
      </p:sp>
      <p:pic>
        <p:nvPicPr>
          <p:cNvPr id="2052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66" y="2939123"/>
            <a:ext cx="2811925" cy="281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ÐÐ°ÑÑÐ¸Ð½ÐºÐ¸ Ð¿Ð¾ Ð·Ð°Ð¿ÑÐ¾ÑÑ qlik sen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53" y="3019952"/>
            <a:ext cx="2650267" cy="265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84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</a:t>
            </a:r>
            <a:r>
              <a:rPr lang="en-US" b="1" dirty="0" smtClean="0"/>
              <a:t>Engineering/Selection</a:t>
            </a:r>
            <a:endParaRPr lang="ru-RU" dirty="0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965643" y="1348354"/>
            <a:ext cx="7142933" cy="4804474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Cl_id</a:t>
            </a:r>
            <a:r>
              <a:rPr lang="en-US" dirty="0" smtClean="0"/>
              <a:t> (label encoded)</a:t>
            </a:r>
            <a:endParaRPr lang="ru-RU" dirty="0"/>
          </a:p>
          <a:p>
            <a:r>
              <a:rPr lang="ru-RU" dirty="0" err="1" smtClean="0"/>
              <a:t>Парсинг</a:t>
            </a:r>
            <a:r>
              <a:rPr lang="ru-RU" dirty="0" smtClean="0"/>
              <a:t> </a:t>
            </a:r>
            <a:r>
              <a:rPr lang="en-US" dirty="0" smtClean="0"/>
              <a:t>TRDATETIME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dd</a:t>
            </a:r>
            <a:r>
              <a:rPr lang="en-US" dirty="0" smtClean="0"/>
              <a:t>-mm, </a:t>
            </a:r>
            <a:r>
              <a:rPr lang="en-US" dirty="0" err="1" smtClean="0"/>
              <a:t>dd-ww</a:t>
            </a:r>
            <a:r>
              <a:rPr lang="en-US" dirty="0" smtClean="0"/>
              <a:t>, </a:t>
            </a:r>
            <a:r>
              <a:rPr lang="en-US" dirty="0" err="1" smtClean="0"/>
              <a:t>len_days</a:t>
            </a:r>
            <a:r>
              <a:rPr lang="en-US" dirty="0" smtClean="0"/>
              <a:t>, </a:t>
            </a:r>
            <a:r>
              <a:rPr lang="en-US" dirty="0" err="1" smtClean="0"/>
              <a:t>days_in_use</a:t>
            </a:r>
            <a:r>
              <a:rPr lang="en-US" dirty="0" smtClean="0"/>
              <a:t>, etc</a:t>
            </a:r>
            <a:r>
              <a:rPr lang="en-US" dirty="0"/>
              <a:t>.</a:t>
            </a:r>
            <a:r>
              <a:rPr lang="en-US" dirty="0" smtClean="0"/>
              <a:t>)</a:t>
            </a:r>
          </a:p>
          <a:p>
            <a:r>
              <a:rPr lang="en-US" dirty="0" smtClean="0"/>
              <a:t>Sum/count </a:t>
            </a:r>
            <a:r>
              <a:rPr lang="en-US" dirty="0" err="1"/>
              <a:t>t</a:t>
            </a:r>
            <a:r>
              <a:rPr lang="en-US" dirty="0" err="1" smtClean="0"/>
              <a:t>rx_category</a:t>
            </a:r>
            <a:r>
              <a:rPr lang="en-US" dirty="0" smtClean="0"/>
              <a:t> (</a:t>
            </a:r>
            <a:r>
              <a:rPr lang="en-US" dirty="0" err="1" smtClean="0"/>
              <a:t>sum_POS</a:t>
            </a:r>
            <a:r>
              <a:rPr lang="en-US" dirty="0" smtClean="0"/>
              <a:t>, </a:t>
            </a:r>
            <a:r>
              <a:rPr lang="en-US" dirty="0" err="1" smtClean="0"/>
              <a:t>sum_IN</a:t>
            </a:r>
            <a:r>
              <a:rPr lang="en-US" dirty="0" smtClean="0"/>
              <a:t>, </a:t>
            </a:r>
            <a:r>
              <a:rPr lang="en-US" dirty="0" err="1" smtClean="0"/>
              <a:t>sum_OUT</a:t>
            </a:r>
            <a:r>
              <a:rPr lang="en-US" dirty="0" smtClean="0"/>
              <a:t>, </a:t>
            </a:r>
            <a:r>
              <a:rPr lang="en-US" dirty="0" err="1" smtClean="0"/>
              <a:t>sum_CAT</a:t>
            </a:r>
            <a:r>
              <a:rPr lang="en-US" dirty="0" smtClean="0"/>
              <a:t>, count()…)</a:t>
            </a:r>
          </a:p>
          <a:p>
            <a:r>
              <a:rPr lang="en-US" dirty="0" err="1" smtClean="0"/>
              <a:t>Ostatok</a:t>
            </a:r>
            <a:r>
              <a:rPr lang="en-US" dirty="0" smtClean="0"/>
              <a:t>/abs(</a:t>
            </a:r>
            <a:r>
              <a:rPr lang="en-US" dirty="0" err="1" smtClean="0"/>
              <a:t>ostatok</a:t>
            </a:r>
            <a:r>
              <a:rPr lang="en-US" dirty="0" smtClean="0"/>
              <a:t>)</a:t>
            </a:r>
            <a:endParaRPr lang="ru-RU" dirty="0"/>
          </a:p>
          <a:p>
            <a:r>
              <a:rPr lang="en-US" dirty="0" smtClean="0"/>
              <a:t>MCC features (</a:t>
            </a:r>
            <a:r>
              <a:rPr lang="en-US" dirty="0" err="1" smtClean="0"/>
              <a:t>sum_by_MCC</a:t>
            </a:r>
            <a:r>
              <a:rPr lang="en-US" dirty="0" smtClean="0"/>
              <a:t>, </a:t>
            </a:r>
            <a:r>
              <a:rPr lang="en-US" dirty="0" err="1" smtClean="0"/>
              <a:t>mode_MCC</a:t>
            </a:r>
            <a:r>
              <a:rPr lang="en-US" dirty="0" smtClean="0"/>
              <a:t>, </a:t>
            </a:r>
            <a:r>
              <a:rPr lang="en-US" dirty="0" err="1" smtClean="0"/>
              <a:t>count_unique_MCC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Multi_currency</a:t>
            </a:r>
            <a:r>
              <a:rPr lang="en-US" dirty="0" smtClean="0"/>
              <a:t> (rub/</a:t>
            </a:r>
            <a:r>
              <a:rPr lang="en-US" dirty="0" err="1" smtClean="0"/>
              <a:t>rub+multi</a:t>
            </a:r>
            <a:r>
              <a:rPr lang="en-US" dirty="0" smtClean="0"/>
              <a:t>/</a:t>
            </a:r>
            <a:r>
              <a:rPr lang="en-US" dirty="0" err="1" smtClean="0"/>
              <a:t>only_multi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 smtClean="0"/>
              <a:t>Через </a:t>
            </a:r>
            <a:r>
              <a:rPr lang="en-US" dirty="0"/>
              <a:t>API</a:t>
            </a:r>
            <a:r>
              <a:rPr lang="ru-RU" dirty="0"/>
              <a:t> выгружены котировки валют, посчитаны корректные суммы</a:t>
            </a:r>
          </a:p>
          <a:p>
            <a:r>
              <a:rPr lang="ru-RU" dirty="0"/>
              <a:t>Обогащение данных именами </a:t>
            </a:r>
            <a:r>
              <a:rPr lang="en-US" dirty="0"/>
              <a:t>MCC </a:t>
            </a:r>
            <a:r>
              <a:rPr lang="ru-RU" dirty="0"/>
              <a:t>и корректными </a:t>
            </a:r>
            <a:r>
              <a:rPr lang="ru-RU" dirty="0" smtClean="0"/>
              <a:t>котировками</a:t>
            </a:r>
          </a:p>
          <a:p>
            <a:r>
              <a:rPr lang="ru-RU" dirty="0"/>
              <a:t>Общее количество полезных </a:t>
            </a:r>
            <a:r>
              <a:rPr lang="ru-RU" dirty="0" err="1"/>
              <a:t>фичей</a:t>
            </a:r>
            <a:r>
              <a:rPr lang="ru-RU" dirty="0"/>
              <a:t> </a:t>
            </a:r>
            <a:r>
              <a:rPr lang="en-US" dirty="0"/>
              <a:t>~</a:t>
            </a:r>
            <a:r>
              <a:rPr lang="ru-RU" dirty="0" smtClean="0"/>
              <a:t>35</a:t>
            </a:r>
            <a:endParaRPr lang="ru-RU" dirty="0"/>
          </a:p>
          <a:p>
            <a:r>
              <a:rPr lang="ru-RU" dirty="0" err="1" smtClean="0"/>
              <a:t>Аггрегация</a:t>
            </a:r>
            <a:r>
              <a:rPr lang="ru-RU" dirty="0" smtClean="0"/>
              <a:t> (</a:t>
            </a:r>
            <a:r>
              <a:rPr lang="en-US" dirty="0" smtClean="0"/>
              <a:t>min, max, mode, etc</a:t>
            </a:r>
            <a:r>
              <a:rPr lang="en-US" dirty="0"/>
              <a:t>.</a:t>
            </a:r>
            <a:r>
              <a:rPr lang="ru-RU" dirty="0" smtClean="0"/>
              <a:t>) по различным </a:t>
            </a:r>
            <a:r>
              <a:rPr lang="ru-RU" dirty="0" err="1" smtClean="0"/>
              <a:t>фичам</a:t>
            </a:r>
            <a:r>
              <a:rPr lang="ru-RU" dirty="0" smtClean="0"/>
              <a:t> не использовалась</a:t>
            </a:r>
          </a:p>
          <a:p>
            <a:r>
              <a:rPr lang="en-US" dirty="0" err="1" smtClean="0"/>
              <a:t>Channel_type</a:t>
            </a:r>
            <a:r>
              <a:rPr lang="en-US" dirty="0" smtClean="0"/>
              <a:t> </a:t>
            </a:r>
            <a:r>
              <a:rPr lang="ru-RU" dirty="0" smtClean="0"/>
              <a:t>не использовалось</a:t>
            </a:r>
          </a:p>
        </p:txBody>
      </p:sp>
    </p:spTree>
    <p:extLst>
      <p:ext uri="{BB962C8B-B14F-4D97-AF65-F5344CB8AC3E}">
        <p14:creationId xmlns:p14="http://schemas.microsoft.com/office/powerpoint/2010/main" val="89953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Поиск выбросов и аномалий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" y="1541536"/>
            <a:ext cx="8431306" cy="382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9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Моделирование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Сравнение </a:t>
            </a:r>
            <a:r>
              <a:rPr lang="ru-RU" dirty="0" err="1" smtClean="0"/>
              <a:t>сингл</a:t>
            </a:r>
            <a:r>
              <a:rPr lang="ru-RU" dirty="0" smtClean="0"/>
              <a:t> моделей</a:t>
            </a:r>
            <a:r>
              <a:rPr lang="en-US" dirty="0" smtClean="0"/>
              <a:t>,</a:t>
            </a:r>
            <a:r>
              <a:rPr lang="ru-RU" dirty="0"/>
              <a:t> </a:t>
            </a:r>
            <a:r>
              <a:rPr lang="en-US" dirty="0"/>
              <a:t>best </a:t>
            </a:r>
            <a:r>
              <a:rPr lang="en-US" dirty="0" smtClean="0"/>
              <a:t>score: </a:t>
            </a:r>
            <a:r>
              <a:rPr lang="ru-RU" dirty="0" smtClean="0"/>
              <a:t>0.8491</a:t>
            </a:r>
            <a:r>
              <a:rPr lang="en-US" dirty="0" smtClean="0"/>
              <a:t> Public, 4.145 Public</a:t>
            </a:r>
            <a:endParaRPr lang="ru-RU" dirty="0" smtClean="0"/>
          </a:p>
          <a:p>
            <a:r>
              <a:rPr lang="en-US" dirty="0" err="1"/>
              <a:t>LogReg</a:t>
            </a:r>
            <a:r>
              <a:rPr lang="ru-RU" dirty="0"/>
              <a:t>+</a:t>
            </a:r>
            <a:r>
              <a:rPr lang="en-US" dirty="0" err="1" smtClean="0"/>
              <a:t>RF+xgboost</a:t>
            </a:r>
            <a:r>
              <a:rPr lang="en-US" dirty="0" smtClean="0"/>
              <a:t>, best score: 0.8701 CV / 0.8512 Public; 4.019 CV </a:t>
            </a:r>
            <a:r>
              <a:rPr lang="en-US" dirty="0"/>
              <a:t>/ </a:t>
            </a:r>
            <a:r>
              <a:rPr lang="en-US" dirty="0" smtClean="0"/>
              <a:t>4.124 </a:t>
            </a:r>
            <a:r>
              <a:rPr lang="en-US" dirty="0" smtClean="0"/>
              <a:t>Public</a:t>
            </a:r>
          </a:p>
          <a:p>
            <a:r>
              <a:rPr lang="ru-RU" dirty="0" smtClean="0"/>
              <a:t>Деление </a:t>
            </a:r>
            <a:r>
              <a:rPr lang="ru-RU" dirty="0" err="1" smtClean="0"/>
              <a:t>трейн</a:t>
            </a:r>
            <a:r>
              <a:rPr lang="ru-RU" dirty="0" smtClean="0"/>
              <a:t> выборки на две части, попеременное обучение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40185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XGB tuning and results</a:t>
            </a:r>
            <a:endParaRPr lang="ru-RU" b="1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656362" y="1408307"/>
            <a:ext cx="7748050" cy="4423719"/>
          </a:xfrm>
        </p:spPr>
        <p:txBody>
          <a:bodyPr/>
          <a:lstStyle/>
          <a:p>
            <a:r>
              <a:rPr lang="ru-RU" dirty="0" smtClean="0"/>
              <a:t>Тюнинг </a:t>
            </a:r>
            <a:r>
              <a:rPr lang="ru-RU" dirty="0" err="1" smtClean="0"/>
              <a:t>гиперпараметров</a:t>
            </a:r>
            <a:r>
              <a:rPr lang="ru-RU" dirty="0" smtClean="0"/>
              <a:t> в ручную (без </a:t>
            </a:r>
            <a:r>
              <a:rPr lang="en-US" dirty="0" err="1"/>
              <a:t>RandomizedSearch</a:t>
            </a:r>
            <a:r>
              <a:rPr lang="en-US" dirty="0"/>
              <a:t>/Bayesian optimization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en-US" dirty="0" smtClean="0"/>
              <a:t>AUC/RMSLE</a:t>
            </a:r>
            <a:r>
              <a:rPr lang="ru-RU" dirty="0" smtClean="0"/>
              <a:t> </a:t>
            </a:r>
            <a:r>
              <a:rPr lang="en-US" dirty="0" smtClean="0"/>
              <a:t>train </a:t>
            </a:r>
            <a:r>
              <a:rPr lang="ru-RU" dirty="0" smtClean="0"/>
              <a:t>и </a:t>
            </a:r>
            <a:r>
              <a:rPr lang="en-US" dirty="0"/>
              <a:t>AUC/RMSLE </a:t>
            </a:r>
            <a:r>
              <a:rPr lang="en-US" dirty="0" smtClean="0"/>
              <a:t>cv</a:t>
            </a:r>
            <a:r>
              <a:rPr lang="ru-RU" dirty="0" smtClean="0"/>
              <a:t> близки друг к другу</a:t>
            </a:r>
            <a:endParaRPr lang="en-US" dirty="0" smtClean="0"/>
          </a:p>
          <a:p>
            <a:r>
              <a:rPr lang="en-US" dirty="0" err="1" smtClean="0"/>
              <a:t>Max_depth</a:t>
            </a:r>
            <a:r>
              <a:rPr lang="en-US" dirty="0" smtClean="0"/>
              <a:t>=6, </a:t>
            </a:r>
            <a:r>
              <a:rPr lang="en-US" dirty="0" err="1" smtClean="0"/>
              <a:t>n_estimators</a:t>
            </a:r>
            <a:r>
              <a:rPr lang="en-US" dirty="0" smtClean="0"/>
              <a:t>=1200, </a:t>
            </a:r>
            <a:r>
              <a:rPr lang="en-US" dirty="0" err="1" smtClean="0"/>
              <a:t>learning_rate</a:t>
            </a:r>
            <a:r>
              <a:rPr lang="en-US" dirty="0" smtClean="0"/>
              <a:t>=0.018</a:t>
            </a:r>
          </a:p>
          <a:p>
            <a:r>
              <a:rPr lang="en-US" dirty="0" smtClean="0"/>
              <a:t>Best </a:t>
            </a:r>
            <a:r>
              <a:rPr lang="en-US" dirty="0"/>
              <a:t>score: </a:t>
            </a:r>
            <a:r>
              <a:rPr lang="en-US" dirty="0" smtClean="0"/>
              <a:t>0.8711 </a:t>
            </a:r>
            <a:r>
              <a:rPr lang="en-US" dirty="0"/>
              <a:t>CV / </a:t>
            </a:r>
            <a:r>
              <a:rPr lang="en-US" dirty="0" smtClean="0"/>
              <a:t>0.8520 </a:t>
            </a:r>
            <a:r>
              <a:rPr lang="en-US" dirty="0"/>
              <a:t>Public / </a:t>
            </a:r>
            <a:r>
              <a:rPr lang="ru-RU" dirty="0"/>
              <a:t>0.8581</a:t>
            </a:r>
            <a:r>
              <a:rPr lang="en-US" dirty="0"/>
              <a:t> </a:t>
            </a:r>
            <a:r>
              <a:rPr lang="en-US" dirty="0" smtClean="0"/>
              <a:t>Private; 4.002 </a:t>
            </a:r>
            <a:r>
              <a:rPr lang="en-US" dirty="0"/>
              <a:t>CV / </a:t>
            </a:r>
            <a:r>
              <a:rPr lang="en-US" dirty="0" smtClean="0"/>
              <a:t>4.115 Public / 4.168 Private</a:t>
            </a:r>
            <a:endParaRPr lang="ru-RU" dirty="0"/>
          </a:p>
          <a:p>
            <a:endParaRPr lang="en-US" dirty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05676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внимание. Вопросы?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546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ANGARA">
      <a:dk1>
        <a:srgbClr val="3A3838"/>
      </a:dk1>
      <a:lt1>
        <a:srgbClr val="FFFFFF"/>
      </a:lt1>
      <a:dk2>
        <a:srgbClr val="44546A"/>
      </a:dk2>
      <a:lt2>
        <a:srgbClr val="E7E6E6"/>
      </a:lt2>
      <a:accent1>
        <a:srgbClr val="262626"/>
      </a:accent1>
      <a:accent2>
        <a:srgbClr val="7F7F7F"/>
      </a:accent2>
      <a:accent3>
        <a:srgbClr val="A5A5A5"/>
      </a:accent3>
      <a:accent4>
        <a:srgbClr val="8EAADB"/>
      </a:accent4>
      <a:accent5>
        <a:srgbClr val="2F5496"/>
      </a:accent5>
      <a:accent6>
        <a:srgbClr val="BF9000"/>
      </a:accent6>
      <a:hlink>
        <a:srgbClr val="0563C1"/>
      </a:hlink>
      <a:folHlink>
        <a:srgbClr val="954F72"/>
      </a:folHlink>
    </a:clrScheme>
    <a:fontScheme name="ANGARA">
      <a:majorFont>
        <a:latin typeface="TTSupermolot-Regular"/>
        <a:ea typeface=""/>
        <a:cs typeface=""/>
      </a:majorFont>
      <a:minorFont>
        <a:latin typeface="Verdan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ara.potx" id="{3C21B164-1CD4-4B49-905D-736AD189B6E4}" vid="{730B9399-4F76-47B6-9AC4-0D3C362BC22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3B4B93D358231B46A57FAF78B1EB7081" ma:contentTypeVersion="1" ma:contentTypeDescription="Создание документа." ma:contentTypeScope="" ma:versionID="d6eda012d70f8ac7bd09df47b4477e53">
  <xsd:schema xmlns:xsd="http://www.w3.org/2001/XMLSchema" xmlns:xs="http://www.w3.org/2001/XMLSchema" xmlns:p="http://schemas.microsoft.com/office/2006/metadata/properties" xmlns:ns2="415d449a-9887-4316-953b-0ed36274879d" targetNamespace="http://schemas.microsoft.com/office/2006/metadata/properties" ma:root="true" ma:fieldsID="3be078aeb79eaab5068da5ea102e7a4a" ns2:_="">
    <xsd:import namespace="415d449a-9887-4316-953b-0ed36274879d"/>
    <xsd:element name="properties">
      <xsd:complexType>
        <xsd:sequence>
          <xsd:element name="documentManagement">
            <xsd:complexType>
              <xsd:all>
                <xsd:element ref="ns2:IsPubli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5d449a-9887-4316-953b-0ed36274879d" elementFormDefault="qualified">
    <xsd:import namespace="http://schemas.microsoft.com/office/2006/documentManagement/types"/>
    <xsd:import namespace="http://schemas.microsoft.com/office/infopath/2007/PartnerControls"/>
    <xsd:element name="IsPublic" ma:index="8" nillable="true" ma:displayName="Публичный" ma:default="False" ma:internalName="IsPublic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sPublic xmlns="415d449a-9887-4316-953b-0ed36274879d">true</IsPublic>
  </documentManagement>
</p:properties>
</file>

<file path=customXml/itemProps1.xml><?xml version="1.0" encoding="utf-8"?>
<ds:datastoreItem xmlns:ds="http://schemas.openxmlformats.org/officeDocument/2006/customXml" ds:itemID="{14A7AC83-9693-4E5C-8FB0-D981C11924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2FA029-3276-422B-AFCA-2E51F8BB51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5d449a-9887-4316-953b-0ed3627487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D8D6CF9-3280-464C-9859-6254A9B512AD}">
  <ds:schemaRefs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415d449a-9887-4316-953b-0ed36274879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ANGARA</Template>
  <TotalTime>2966</TotalTime>
  <Words>909</Words>
  <Application>Microsoft Office PowerPoint</Application>
  <PresentationFormat>Экран (4:3)</PresentationFormat>
  <Paragraphs>48</Paragraphs>
  <Slides>7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Arial</vt:lpstr>
      <vt:lpstr>Calibri</vt:lpstr>
      <vt:lpstr>TTSupermolot-Bold</vt:lpstr>
      <vt:lpstr>TTSupermolot-Light</vt:lpstr>
      <vt:lpstr>TTSupermolot-Regular</vt:lpstr>
      <vt:lpstr>Verdana</vt:lpstr>
      <vt:lpstr>Wingdings</vt:lpstr>
      <vt:lpstr>Тема Office</vt:lpstr>
      <vt:lpstr>Rosbank ML Competition</vt:lpstr>
      <vt:lpstr>Инструменты</vt:lpstr>
      <vt:lpstr>Feature Engineering/Selection</vt:lpstr>
      <vt:lpstr>Поиск выбросов и аномалий</vt:lpstr>
      <vt:lpstr>Моделирование</vt:lpstr>
      <vt:lpstr>XGB tuning and results</vt:lpstr>
      <vt:lpstr>Спасибо за внимание. Вопросы?</vt:lpstr>
    </vt:vector>
  </TitlesOfParts>
  <Company>Информзащита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 презентации 4х3</dc:title>
  <dc:creator>Bayteev Aleksey</dc:creator>
  <cp:lastModifiedBy>Андреянов Никита</cp:lastModifiedBy>
  <cp:revision>179</cp:revision>
  <dcterms:created xsi:type="dcterms:W3CDTF">2015-10-20T09:40:25Z</dcterms:created>
  <dcterms:modified xsi:type="dcterms:W3CDTF">2018-06-15T12:25:31Z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0x0101003B4B93D358231B46A57FAF78B1EB7081</vt:lpwstr>
  </property>
</Properties>
</file>